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5" r:id="rId4"/>
    <p:sldId id="259" r:id="rId5"/>
    <p:sldId id="260" r:id="rId6"/>
    <p:sldId id="261" r:id="rId7"/>
    <p:sldId id="262" r:id="rId8"/>
    <p:sldId id="268" r:id="rId9"/>
    <p:sldId id="270" r:id="rId10"/>
    <p:sldId id="269" r:id="rId11"/>
    <p:sldId id="263" r:id="rId12"/>
    <p:sldId id="264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Outfit Extra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BA16B0-4CB2-40C4-8FBA-A11A5ADA98C9}" v="9" dt="2025-10-08T14:10:02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MINI MAHI SINDHU MYPALA" userId="d71816f71df399d8" providerId="LiveId" clId="{A741A75D-2ED5-47E3-8FAB-02C52461A3DC}"/>
    <pc:docChg chg="custSel modSld">
      <pc:chgData name="YAMINI MAHI SINDHU MYPALA" userId="d71816f71df399d8" providerId="LiveId" clId="{A741A75D-2ED5-47E3-8FAB-02C52461A3DC}" dt="2025-10-08T14:10:11.503" v="73" actId="1076"/>
      <pc:docMkLst>
        <pc:docMk/>
      </pc:docMkLst>
      <pc:sldChg chg="addSp delSp modSp mod">
        <pc:chgData name="YAMINI MAHI SINDHU MYPALA" userId="d71816f71df399d8" providerId="LiveId" clId="{A741A75D-2ED5-47E3-8FAB-02C52461A3DC}" dt="2025-10-08T14:10:11.503" v="73" actId="1076"/>
        <pc:sldMkLst>
          <pc:docMk/>
          <pc:sldMk cId="0" sldId="259"/>
        </pc:sldMkLst>
        <pc:spChg chg="del">
          <ac:chgData name="YAMINI MAHI SINDHU MYPALA" userId="d71816f71df399d8" providerId="LiveId" clId="{A741A75D-2ED5-47E3-8FAB-02C52461A3DC}" dt="2025-10-08T14:05:54.910" v="15" actId="478"/>
          <ac:spMkLst>
            <pc:docMk/>
            <pc:sldMk cId="0" sldId="259"/>
            <ac:spMk id="12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59.925" v="17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58.050" v="16" actId="478"/>
          <ac:spMkLst>
            <pc:docMk/>
            <pc:sldMk cId="0" sldId="259"/>
            <ac:spMk id="14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43.457" v="10" actId="478"/>
          <ac:spMkLst>
            <pc:docMk/>
            <pc:sldMk cId="0" sldId="259"/>
            <ac:spMk id="15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5:53.097" v="14" actId="478"/>
          <ac:spMkLst>
            <pc:docMk/>
            <pc:sldMk cId="0" sldId="259"/>
            <ac:spMk id="16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51.145" v="13" actId="478"/>
          <ac:spMkLst>
            <pc:docMk/>
            <pc:sldMk cId="0" sldId="259"/>
            <ac:spMk id="17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6:05.926" v="20" actId="478"/>
          <ac:spMkLst>
            <pc:docMk/>
            <pc:sldMk cId="0" sldId="259"/>
            <ac:spMk id="18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6:04.159" v="19" actId="478"/>
          <ac:spMkLst>
            <pc:docMk/>
            <pc:sldMk cId="0" sldId="259"/>
            <ac:spMk id="19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6:08.601" v="21" actId="478"/>
          <ac:spMkLst>
            <pc:docMk/>
            <pc:sldMk cId="0" sldId="259"/>
            <ac:spMk id="20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34.884" v="6" actId="478"/>
          <ac:spMkLst>
            <pc:docMk/>
            <pc:sldMk cId="0" sldId="259"/>
            <ac:spMk id="21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5:37.340" v="7" actId="478"/>
          <ac:spMkLst>
            <pc:docMk/>
            <pc:sldMk cId="0" sldId="259"/>
            <ac:spMk id="22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5:41.416" v="9" actId="478"/>
          <ac:spMkLst>
            <pc:docMk/>
            <pc:sldMk cId="0" sldId="259"/>
            <ac:spMk id="23" creationId="{00000000-0000-0000-0000-000000000000}"/>
          </ac:spMkLst>
        </pc:spChg>
        <pc:spChg chg="add mod">
          <ac:chgData name="YAMINI MAHI SINDHU MYPALA" userId="d71816f71df399d8" providerId="LiveId" clId="{A741A75D-2ED5-47E3-8FAB-02C52461A3DC}" dt="2025-10-08T14:07:28.952" v="36" actId="1076"/>
          <ac:spMkLst>
            <pc:docMk/>
            <pc:sldMk cId="0" sldId="259"/>
            <ac:spMk id="25" creationId="{884BF0CF-E341-E75E-1874-B1ADF854631C}"/>
          </ac:spMkLst>
        </pc:spChg>
        <pc:spChg chg="add mod">
          <ac:chgData name="YAMINI MAHI SINDHU MYPALA" userId="d71816f71df399d8" providerId="LiveId" clId="{A741A75D-2ED5-47E3-8FAB-02C52461A3DC}" dt="2025-10-08T14:08:39.252" v="53" actId="1035"/>
          <ac:spMkLst>
            <pc:docMk/>
            <pc:sldMk cId="0" sldId="259"/>
            <ac:spMk id="28" creationId="{39903729-1431-ABC8-87CD-0E4251DC42AF}"/>
          </ac:spMkLst>
        </pc:spChg>
        <pc:spChg chg="add mod">
          <ac:chgData name="YAMINI MAHI SINDHU MYPALA" userId="d71816f71df399d8" providerId="LiveId" clId="{A741A75D-2ED5-47E3-8FAB-02C52461A3DC}" dt="2025-10-08T14:09:09.566" v="61" actId="1076"/>
          <ac:spMkLst>
            <pc:docMk/>
            <pc:sldMk cId="0" sldId="259"/>
            <ac:spMk id="29" creationId="{1C880CEE-7B9F-DA66-B023-07C0E4349BB3}"/>
          </ac:spMkLst>
        </pc:spChg>
        <pc:spChg chg="add mod">
          <ac:chgData name="YAMINI MAHI SINDHU MYPALA" userId="d71816f71df399d8" providerId="LiveId" clId="{A741A75D-2ED5-47E3-8FAB-02C52461A3DC}" dt="2025-10-08T14:09:30.589" v="66" actId="1035"/>
          <ac:spMkLst>
            <pc:docMk/>
            <pc:sldMk cId="0" sldId="259"/>
            <ac:spMk id="30" creationId="{7D8074FB-A4C4-2219-66AF-0F2F6002B4D0}"/>
          </ac:spMkLst>
        </pc:spChg>
        <pc:spChg chg="add mod">
          <ac:chgData name="YAMINI MAHI SINDHU MYPALA" userId="d71816f71df399d8" providerId="LiveId" clId="{A741A75D-2ED5-47E3-8FAB-02C52461A3DC}" dt="2025-10-08T14:09:50.955" v="70" actId="1035"/>
          <ac:spMkLst>
            <pc:docMk/>
            <pc:sldMk cId="0" sldId="259"/>
            <ac:spMk id="31" creationId="{FA6B7D9B-1E43-F1E9-72AA-2C51F7015BD5}"/>
          </ac:spMkLst>
        </pc:spChg>
        <pc:spChg chg="add mod">
          <ac:chgData name="YAMINI MAHI SINDHU MYPALA" userId="d71816f71df399d8" providerId="LiveId" clId="{A741A75D-2ED5-47E3-8FAB-02C52461A3DC}" dt="2025-10-08T14:10:11.503" v="73" actId="1076"/>
          <ac:spMkLst>
            <pc:docMk/>
            <pc:sldMk cId="0" sldId="259"/>
            <ac:spMk id="32" creationId="{6F79FB6F-D0AC-DD62-A714-7482082CB4A9}"/>
          </ac:spMkLst>
        </pc:spChg>
        <pc:picChg chg="add mod">
          <ac:chgData name="YAMINI MAHI SINDHU MYPALA" userId="d71816f71df399d8" providerId="LiveId" clId="{A741A75D-2ED5-47E3-8FAB-02C52461A3DC}" dt="2025-10-08T14:07:09.391" v="33" actId="1076"/>
          <ac:picMkLst>
            <pc:docMk/>
            <pc:sldMk cId="0" sldId="259"/>
            <ac:picMk id="24" creationId="{E141D097-D352-FF79-6032-418D6DFFAFA7}"/>
          </ac:picMkLst>
        </pc:picChg>
        <pc:picChg chg="add mod">
          <ac:chgData name="YAMINI MAHI SINDHU MYPALA" userId="d71816f71df399d8" providerId="LiveId" clId="{A741A75D-2ED5-47E3-8FAB-02C52461A3DC}" dt="2025-10-08T14:08:33.269" v="51" actId="1076"/>
          <ac:picMkLst>
            <pc:docMk/>
            <pc:sldMk cId="0" sldId="259"/>
            <ac:picMk id="26" creationId="{0AB7AA6A-E2D7-B2BB-D1CB-CBC58EF10543}"/>
          </ac:picMkLst>
        </pc:picChg>
        <pc:picChg chg="add mod">
          <ac:chgData name="YAMINI MAHI SINDHU MYPALA" userId="d71816f71df399d8" providerId="LiveId" clId="{A741A75D-2ED5-47E3-8FAB-02C52461A3DC}" dt="2025-10-08T14:09:13.612" v="62" actId="1076"/>
          <ac:picMkLst>
            <pc:docMk/>
            <pc:sldMk cId="0" sldId="259"/>
            <ac:picMk id="27" creationId="{9247B212-6173-38A0-660A-2352E420B608}"/>
          </ac:picMkLst>
        </pc:picChg>
      </pc:sldChg>
      <pc:sldChg chg="delSp modSp mod">
        <pc:chgData name="YAMINI MAHI SINDHU MYPALA" userId="d71816f71df399d8" providerId="LiveId" clId="{A741A75D-2ED5-47E3-8FAB-02C52461A3DC}" dt="2025-10-08T14:09:58.362" v="71" actId="21"/>
        <pc:sldMkLst>
          <pc:docMk/>
          <pc:sldMk cId="0" sldId="265"/>
        </pc:sldMkLst>
        <pc:spChg chg="del mod">
          <ac:chgData name="YAMINI MAHI SINDHU MYPALA" userId="d71816f71df399d8" providerId="LiveId" clId="{A741A75D-2ED5-47E3-8FAB-02C52461A3DC}" dt="2025-10-08T14:08:44.191" v="54" actId="21"/>
          <ac:spMkLst>
            <pc:docMk/>
            <pc:sldMk cId="0" sldId="265"/>
            <ac:spMk id="15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9:21.191" v="63" actId="21"/>
          <ac:spMkLst>
            <pc:docMk/>
            <pc:sldMk cId="0" sldId="265"/>
            <ac:spMk id="17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6:44.723" v="27" actId="478"/>
          <ac:spMkLst>
            <pc:docMk/>
            <pc:sldMk cId="0" sldId="265"/>
            <ac:spMk id="18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8:10.112" v="45" actId="21"/>
          <ac:spMkLst>
            <pc:docMk/>
            <pc:sldMk cId="0" sldId="265"/>
            <ac:spMk id="19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9:41.785" v="67" actId="21"/>
          <ac:spMkLst>
            <pc:docMk/>
            <pc:sldMk cId="0" sldId="265"/>
            <ac:spMk id="21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6:46.604" v="28" actId="478"/>
          <ac:spMkLst>
            <pc:docMk/>
            <pc:sldMk cId="0" sldId="265"/>
            <ac:spMk id="22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7:18.978" v="34" actId="21"/>
          <ac:spMkLst>
            <pc:docMk/>
            <pc:sldMk cId="0" sldId="265"/>
            <ac:spMk id="23" creationId="{00000000-0000-0000-0000-000000000000}"/>
          </ac:spMkLst>
        </pc:spChg>
        <pc:spChg chg="del mod">
          <ac:chgData name="YAMINI MAHI SINDHU MYPALA" userId="d71816f71df399d8" providerId="LiveId" clId="{A741A75D-2ED5-47E3-8FAB-02C52461A3DC}" dt="2025-10-08T14:09:58.362" v="71" actId="21"/>
          <ac:spMkLst>
            <pc:docMk/>
            <pc:sldMk cId="0" sldId="265"/>
            <ac:spMk id="25" creationId="{00000000-0000-0000-0000-000000000000}"/>
          </ac:spMkLst>
        </pc:spChg>
        <pc:spChg chg="del">
          <ac:chgData name="YAMINI MAHI SINDHU MYPALA" userId="d71816f71df399d8" providerId="LiveId" clId="{A741A75D-2ED5-47E3-8FAB-02C52461A3DC}" dt="2025-10-08T14:06:49.054" v="29" actId="478"/>
          <ac:spMkLst>
            <pc:docMk/>
            <pc:sldMk cId="0" sldId="265"/>
            <ac:spMk id="26" creationId="{00000000-0000-0000-0000-000000000000}"/>
          </ac:spMkLst>
        </pc:spChg>
        <pc:picChg chg="del mod">
          <ac:chgData name="YAMINI MAHI SINDHU MYPALA" userId="d71816f71df399d8" providerId="LiveId" clId="{A741A75D-2ED5-47E3-8FAB-02C52461A3DC}" dt="2025-10-08T14:07:50.285" v="41" actId="21"/>
          <ac:picMkLst>
            <pc:docMk/>
            <pc:sldMk cId="0" sldId="265"/>
            <ac:picMk id="16" creationId="{00000000-0000-0000-0000-000000000000}"/>
          </ac:picMkLst>
        </pc:picChg>
        <pc:picChg chg="del mod">
          <ac:chgData name="YAMINI MAHI SINDHU MYPALA" userId="d71816f71df399d8" providerId="LiveId" clId="{A741A75D-2ED5-47E3-8FAB-02C52461A3DC}" dt="2025-10-08T14:07:35.786" v="37" actId="21"/>
          <ac:picMkLst>
            <pc:docMk/>
            <pc:sldMk cId="0" sldId="265"/>
            <ac:picMk id="20" creationId="{00000000-0000-0000-0000-000000000000}"/>
          </ac:picMkLst>
        </pc:picChg>
        <pc:picChg chg="del mod">
          <ac:chgData name="YAMINI MAHI SINDHU MYPALA" userId="d71816f71df399d8" providerId="LiveId" clId="{A741A75D-2ED5-47E3-8FAB-02C52461A3DC}" dt="2025-10-08T14:06:56.807" v="30" actId="21"/>
          <ac:picMkLst>
            <pc:docMk/>
            <pc:sldMk cId="0" sldId="265"/>
            <ac:picMk id="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27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984" y="-857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0109" y="937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BudgetWise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780109" y="195053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Intelligent Personal Finance Management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1821206" y="54643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Powered by machine learning to revolutionize how Indians manage their personal finances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EF3BC-0BCA-2B72-3218-BED2E60A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51" y="791110"/>
            <a:ext cx="5595098" cy="686313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A0E121A-665A-20AE-AFBA-29ABC55F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784" y="2150952"/>
            <a:ext cx="648446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Receive prediction request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Fetch last 90 days of user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Transactions ≥ 30?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Yes → Preprocess data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No → Return statistical predictions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preprocessing: remove outliers, fill missing dates,</a:t>
            </a:r>
            <a:endParaRPr lang="en-US" altLang="en-US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normalize amounts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Create 30-day time series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Load LSTM model (lstm_model.h5)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Generate 30-day predictions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Calculate confidence score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Confidence &gt; 50%?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Yes → Return LSTM predictions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No → Return statistical predictions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Format JSON response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Send to frontend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ED1029B-B3BB-0906-053C-0A8BFE185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41" y="840089"/>
            <a:ext cx="5472973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500" dirty="0">
                <a:solidFill>
                  <a:schemeClr val="accent1">
                    <a:lumMod val="75000"/>
                  </a:schemeClr>
                </a:solidFill>
                <a:latin typeface="Outfit Extra Bold" panose="020B0604020202020204" charset="0"/>
              </a:rPr>
              <a:t>LSTM – Prediction Pipeline</a:t>
            </a:r>
            <a:endParaRPr kumimoji="0" lang="en-US" altLang="en-US" sz="35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Outfit Extra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4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713" y="443746"/>
            <a:ext cx="6392942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Comprehensive Feature Overview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4713" y="1512808"/>
            <a:ext cx="6669762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564713" y="1489948"/>
            <a:ext cx="6669762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5" name="Shape 3"/>
          <p:cNvSpPr/>
          <p:nvPr/>
        </p:nvSpPr>
        <p:spPr>
          <a:xfrm>
            <a:off x="3657481" y="1270754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737" y="1391722"/>
            <a:ext cx="193596" cy="2420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903" y="1916192"/>
            <a:ext cx="2089190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Secure Authentication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903" y="2265045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Bcrypt password hashing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48903" y="2579608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Email verification system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48903" y="2894171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Session management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7395805" y="1512808"/>
            <a:ext cx="6669881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395805" y="1489948"/>
            <a:ext cx="6669881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13" name="Shape 10"/>
          <p:cNvSpPr/>
          <p:nvPr/>
        </p:nvSpPr>
        <p:spPr>
          <a:xfrm>
            <a:off x="10488692" y="1270754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948" y="1391722"/>
            <a:ext cx="193596" cy="24205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79995" y="1916192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Analytics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579995" y="2265045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Chart.js visualizations</a:t>
            </a:r>
            <a:endParaRPr lang="en-US" sz="1250" dirty="0"/>
          </a:p>
        </p:txBody>
      </p:sp>
      <p:sp>
        <p:nvSpPr>
          <p:cNvPr id="17" name="Text 13"/>
          <p:cNvSpPr/>
          <p:nvPr/>
        </p:nvSpPr>
        <p:spPr>
          <a:xfrm>
            <a:off x="7579995" y="2579608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Spending trend analysis</a:t>
            </a:r>
            <a:endParaRPr lang="en-US" sz="1250" dirty="0"/>
          </a:p>
        </p:txBody>
      </p:sp>
      <p:sp>
        <p:nvSpPr>
          <p:cNvPr id="18" name="Text 14"/>
          <p:cNvSpPr/>
          <p:nvPr/>
        </p:nvSpPr>
        <p:spPr>
          <a:xfrm>
            <a:off x="7579995" y="2894171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Category breakdowns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564713" y="3739872"/>
            <a:ext cx="6669762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0" name="Shape 16"/>
          <p:cNvSpPr/>
          <p:nvPr/>
        </p:nvSpPr>
        <p:spPr>
          <a:xfrm>
            <a:off x="564713" y="3717012"/>
            <a:ext cx="6669762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21" name="Shape 17"/>
          <p:cNvSpPr/>
          <p:nvPr/>
        </p:nvSpPr>
        <p:spPr>
          <a:xfrm>
            <a:off x="3657481" y="3497818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737" y="3618786"/>
            <a:ext cx="193596" cy="242054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48903" y="4143256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AI Predictions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748903" y="4492109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LSTM neural network model</a:t>
            </a:r>
            <a:endParaRPr lang="en-US" sz="1250" dirty="0"/>
          </a:p>
        </p:txBody>
      </p:sp>
      <p:sp>
        <p:nvSpPr>
          <p:cNvPr id="25" name="Text 20"/>
          <p:cNvSpPr/>
          <p:nvPr/>
        </p:nvSpPr>
        <p:spPr>
          <a:xfrm>
            <a:off x="748903" y="4806672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30-day spending forecasts</a:t>
            </a:r>
            <a:endParaRPr lang="en-US" sz="1250" dirty="0"/>
          </a:p>
        </p:txBody>
      </p:sp>
      <p:sp>
        <p:nvSpPr>
          <p:cNvPr id="26" name="Text 21"/>
          <p:cNvSpPr/>
          <p:nvPr/>
        </p:nvSpPr>
        <p:spPr>
          <a:xfrm>
            <a:off x="748903" y="5121235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85% prediction accuracy</a:t>
            </a:r>
            <a:endParaRPr lang="en-US" sz="1250" dirty="0"/>
          </a:p>
        </p:txBody>
      </p:sp>
      <p:sp>
        <p:nvSpPr>
          <p:cNvPr id="27" name="Shape 22"/>
          <p:cNvSpPr/>
          <p:nvPr/>
        </p:nvSpPr>
        <p:spPr>
          <a:xfrm>
            <a:off x="7395805" y="3739872"/>
            <a:ext cx="6669881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7395805" y="3717012"/>
            <a:ext cx="6669881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29" name="Shape 24"/>
          <p:cNvSpPr/>
          <p:nvPr/>
        </p:nvSpPr>
        <p:spPr>
          <a:xfrm>
            <a:off x="10488692" y="3497818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3948" y="3618786"/>
            <a:ext cx="193596" cy="242054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579995" y="4143256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CSV Import System</a:t>
            </a:r>
            <a:endParaRPr lang="en-US" sz="1550" dirty="0"/>
          </a:p>
        </p:txBody>
      </p:sp>
      <p:sp>
        <p:nvSpPr>
          <p:cNvPr id="32" name="Text 26"/>
          <p:cNvSpPr/>
          <p:nvPr/>
        </p:nvSpPr>
        <p:spPr>
          <a:xfrm>
            <a:off x="7579995" y="4492109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Multi-format bank statement support</a:t>
            </a:r>
            <a:endParaRPr lang="en-US" sz="1250" dirty="0"/>
          </a:p>
        </p:txBody>
      </p:sp>
      <p:sp>
        <p:nvSpPr>
          <p:cNvPr id="33" name="Text 27"/>
          <p:cNvSpPr/>
          <p:nvPr/>
        </p:nvSpPr>
        <p:spPr>
          <a:xfrm>
            <a:off x="7579995" y="4806672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Automatic transaction categorization</a:t>
            </a:r>
            <a:endParaRPr lang="en-US" sz="1250" dirty="0"/>
          </a:p>
        </p:txBody>
      </p:sp>
      <p:sp>
        <p:nvSpPr>
          <p:cNvPr id="34" name="Text 28"/>
          <p:cNvSpPr/>
          <p:nvPr/>
        </p:nvSpPr>
        <p:spPr>
          <a:xfrm>
            <a:off x="7579995" y="5121235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Bulk processing capabilities</a:t>
            </a:r>
            <a:endParaRPr lang="en-US" sz="1250" dirty="0"/>
          </a:p>
        </p:txBody>
      </p:sp>
      <p:sp>
        <p:nvSpPr>
          <p:cNvPr id="35" name="Shape 29"/>
          <p:cNvSpPr/>
          <p:nvPr/>
        </p:nvSpPr>
        <p:spPr>
          <a:xfrm>
            <a:off x="564713" y="5966936"/>
            <a:ext cx="6669762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36" name="Shape 30"/>
          <p:cNvSpPr/>
          <p:nvPr/>
        </p:nvSpPr>
        <p:spPr>
          <a:xfrm>
            <a:off x="564713" y="5944076"/>
            <a:ext cx="6669762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37" name="Shape 31"/>
          <p:cNvSpPr/>
          <p:nvPr/>
        </p:nvSpPr>
        <p:spPr>
          <a:xfrm>
            <a:off x="3657481" y="5724882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737" y="5845850"/>
            <a:ext cx="193596" cy="242054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748903" y="6370320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Budget Management</a:t>
            </a:r>
            <a:endParaRPr lang="en-US" sz="1550" dirty="0"/>
          </a:p>
        </p:txBody>
      </p:sp>
      <p:sp>
        <p:nvSpPr>
          <p:cNvPr id="40" name="Text 33"/>
          <p:cNvSpPr/>
          <p:nvPr/>
        </p:nvSpPr>
        <p:spPr>
          <a:xfrm>
            <a:off x="748903" y="6719173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Category-wise budget allocation</a:t>
            </a:r>
            <a:endParaRPr lang="en-US" sz="1250" dirty="0"/>
          </a:p>
        </p:txBody>
      </p:sp>
      <p:sp>
        <p:nvSpPr>
          <p:cNvPr id="41" name="Text 34"/>
          <p:cNvSpPr/>
          <p:nvPr/>
        </p:nvSpPr>
        <p:spPr>
          <a:xfrm>
            <a:off x="748903" y="7033736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Progress tracking and alerts</a:t>
            </a:r>
            <a:endParaRPr lang="en-US" sz="1250" dirty="0"/>
          </a:p>
        </p:txBody>
      </p:sp>
      <p:sp>
        <p:nvSpPr>
          <p:cNvPr id="42" name="Text 35"/>
          <p:cNvSpPr/>
          <p:nvPr/>
        </p:nvSpPr>
        <p:spPr>
          <a:xfrm>
            <a:off x="748903" y="7348299"/>
            <a:ext cx="6301383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Spending limit notifications</a:t>
            </a:r>
            <a:endParaRPr lang="en-US" sz="1250" dirty="0"/>
          </a:p>
        </p:txBody>
      </p:sp>
      <p:sp>
        <p:nvSpPr>
          <p:cNvPr id="43" name="Shape 36"/>
          <p:cNvSpPr/>
          <p:nvPr/>
        </p:nvSpPr>
        <p:spPr>
          <a:xfrm>
            <a:off x="7395805" y="5966936"/>
            <a:ext cx="6669881" cy="1823680"/>
          </a:xfrm>
          <a:prstGeom prst="roundRect">
            <a:avLst>
              <a:gd name="adj" fmla="val 6017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44" name="Shape 37"/>
          <p:cNvSpPr/>
          <p:nvPr/>
        </p:nvSpPr>
        <p:spPr>
          <a:xfrm>
            <a:off x="7395805" y="5944076"/>
            <a:ext cx="6669881" cy="91440"/>
          </a:xfrm>
          <a:prstGeom prst="roundRect">
            <a:avLst>
              <a:gd name="adj" fmla="val 74124"/>
            </a:avLst>
          </a:prstGeom>
          <a:solidFill>
            <a:srgbClr val="5E4CE6"/>
          </a:solidFill>
          <a:ln/>
        </p:spPr>
      </p:sp>
      <p:sp>
        <p:nvSpPr>
          <p:cNvPr id="45" name="Shape 38"/>
          <p:cNvSpPr/>
          <p:nvPr/>
        </p:nvSpPr>
        <p:spPr>
          <a:xfrm>
            <a:off x="10488692" y="5724882"/>
            <a:ext cx="484108" cy="484108"/>
          </a:xfrm>
          <a:prstGeom prst="roundRect">
            <a:avLst>
              <a:gd name="adj" fmla="val 188883"/>
            </a:avLst>
          </a:prstGeom>
          <a:solidFill>
            <a:srgbClr val="5E4CE6"/>
          </a:solidFill>
          <a:ln/>
        </p:spPr>
      </p:sp>
      <p:pic>
        <p:nvPicPr>
          <p:cNvPr id="4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3948" y="5845850"/>
            <a:ext cx="193596" cy="242054"/>
          </a:xfrm>
          <a:prstGeom prst="rect">
            <a:avLst/>
          </a:prstGeom>
        </p:spPr>
      </p:pic>
      <p:sp>
        <p:nvSpPr>
          <p:cNvPr id="47" name="Text 39"/>
          <p:cNvSpPr/>
          <p:nvPr/>
        </p:nvSpPr>
        <p:spPr>
          <a:xfrm>
            <a:off x="7579995" y="6370320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Professional Reports</a:t>
            </a:r>
            <a:endParaRPr lang="en-US" sz="1550" dirty="0"/>
          </a:p>
        </p:txBody>
      </p:sp>
      <p:sp>
        <p:nvSpPr>
          <p:cNvPr id="48" name="Text 40"/>
          <p:cNvSpPr/>
          <p:nvPr/>
        </p:nvSpPr>
        <p:spPr>
          <a:xfrm>
            <a:off x="7579995" y="6719173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PDF export functionality</a:t>
            </a:r>
            <a:endParaRPr lang="en-US" sz="1250" dirty="0"/>
          </a:p>
        </p:txBody>
      </p:sp>
      <p:sp>
        <p:nvSpPr>
          <p:cNvPr id="49" name="Text 41"/>
          <p:cNvSpPr/>
          <p:nvPr/>
        </p:nvSpPr>
        <p:spPr>
          <a:xfrm>
            <a:off x="7579995" y="7033736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date range selection</a:t>
            </a:r>
            <a:endParaRPr lang="en-US" sz="1250" dirty="0"/>
          </a:p>
        </p:txBody>
      </p:sp>
      <p:sp>
        <p:nvSpPr>
          <p:cNvPr id="50" name="Text 42"/>
          <p:cNvSpPr/>
          <p:nvPr/>
        </p:nvSpPr>
        <p:spPr>
          <a:xfrm>
            <a:off x="7579995" y="7348299"/>
            <a:ext cx="6301502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Formatted financial summaries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799" y="668774"/>
            <a:ext cx="6054328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Enterprise-Grade Security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0799" y="1568291"/>
            <a:ext cx="77824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Multi-layered security approach protecting user data at every level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99" y="2098238"/>
            <a:ext cx="972503" cy="14318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47731" y="2292668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Authentication Layer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847731" y="2713196"/>
            <a:ext cx="661547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Bcrypt password hashing, JWT tokens, and 2FA-ready implementation for secure user access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9" y="3530084"/>
            <a:ext cx="972503" cy="11670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47731" y="3724513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Protection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847731" y="4145042"/>
            <a:ext cx="6615470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Encryption at rest, HTTPS/TLS in transit, and complete user data isolation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99" y="4697135"/>
            <a:ext cx="972503" cy="14318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47731" y="4891564"/>
            <a:ext cx="243149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 Security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1847731" y="5312093"/>
            <a:ext cx="661547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 injection prevention, XSS protection, CSRF tokens, and secure session management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99" y="6128980"/>
            <a:ext cx="972503" cy="143184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47731" y="6323409"/>
            <a:ext cx="259627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Infrastructure Security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1847731" y="6743938"/>
            <a:ext cx="6615470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Firewall rules, rate limiting, DDoS protection, and comprehensive security monitoring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573762"/>
            <a:ext cx="7683341" cy="130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Financial Crisis Facing India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2295168"/>
            <a:ext cx="2387203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73%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0329" y="3244453"/>
            <a:ext cx="2387203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Indians Struggle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0329" y="3695581"/>
            <a:ext cx="238720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with money management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8279" y="2295168"/>
            <a:ext cx="2387322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₹47K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3378279" y="3244453"/>
            <a:ext cx="23873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Average Debt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378279" y="3695581"/>
            <a:ext cx="238732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 household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6348" y="2295168"/>
            <a:ext cx="2387322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63%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6026348" y="3244453"/>
            <a:ext cx="23873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Savings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026348" y="3695581"/>
            <a:ext cx="238732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 or budget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78279" y="4551045"/>
            <a:ext cx="2387322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89%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3378279" y="5500330"/>
            <a:ext cx="23873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Want AI Help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3378279" y="5951458"/>
            <a:ext cx="2387322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 financial decisions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43226" y="6754654"/>
            <a:ext cx="7370445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tracking is tedious, Excel is complicated, and existing apps don't understand Indian banking systems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0329" y="6519982"/>
            <a:ext cx="22860" cy="1137047"/>
          </a:xfrm>
          <a:prstGeom prst="rect">
            <a:avLst/>
          </a:prstGeom>
          <a:solidFill>
            <a:srgbClr val="5E4CE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273" y="1123412"/>
            <a:ext cx="3978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IN" sz="3500" dirty="0">
                <a:solidFill>
                  <a:schemeClr val="accent1">
                    <a:lumMod val="75000"/>
                  </a:schemeClr>
                </a:solidFill>
                <a:latin typeface="Outfit Extra Bold" panose="020B0604020202020204" charset="0"/>
              </a:rPr>
              <a:t>Current Problems:</a:t>
            </a:r>
            <a:endParaRPr lang="en-US" sz="3500" dirty="0">
              <a:solidFill>
                <a:schemeClr val="accent1">
                  <a:lumMod val="75000"/>
                </a:schemeClr>
              </a:solidFill>
              <a:latin typeface="Outfit Extra Bold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85421" y="267009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1814393" y="55336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675619" y="3862922"/>
            <a:ext cx="3959899" cy="134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50"/>
              </a:lnSpc>
            </a:pPr>
            <a:r>
              <a:rPr lang="en-IN" sz="3500" dirty="0">
                <a:solidFill>
                  <a:schemeClr val="accent1">
                    <a:lumMod val="75000"/>
                  </a:schemeClr>
                </a:solidFill>
                <a:latin typeface="Outfit Extra Bold" panose="020B0604020202020204" charset="0"/>
              </a:rPr>
              <a:t>Existing Solutions:</a:t>
            </a:r>
            <a:endParaRPr lang="en-US" sz="3500" dirty="0">
              <a:solidFill>
                <a:schemeClr val="accent1">
                  <a:lumMod val="75000"/>
                </a:schemeClr>
              </a:solidFill>
              <a:latin typeface="Outfit Extra Bold" panose="020B060402020202020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2276" y="651861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endParaRPr lang="en-US" sz="8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211" y="-1"/>
            <a:ext cx="7129189" cy="8251151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FADE6B5D-EFDC-5EE2-BCAF-1D2218BBC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668" y="1606778"/>
            <a:ext cx="630012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Users cannot accurately predict future expenses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Manual budgeting is time-consuming and error-prone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High variability in spending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Existing tools ignore personalized behavior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Limited insights for proactive financial planning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3D8236-6690-EFDF-C181-4DA8CA5D14C0}"/>
              </a:ext>
            </a:extLst>
          </p:cNvPr>
          <p:cNvSpPr txBox="1"/>
          <p:nvPr/>
        </p:nvSpPr>
        <p:spPr>
          <a:xfrm>
            <a:off x="835260" y="4300032"/>
            <a:ext cx="74641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Simple averages and trend-based forecasts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Basic budgeting apps with manual entry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Rule-based alerts for overspending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Category-wise expense summaries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Limited prediction horizon (short-term only)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268" y="336471"/>
            <a:ext cx="3803928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Introducing BudgetWise AI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558165" y="1760524"/>
            <a:ext cx="4753574" cy="65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We Built – Our Solution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34496" y="2420215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expense tracker with auto-categorization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6878" y="2853076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AI-powered spending predictions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68548" y="3053356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6878" y="3226933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Professional PDF reporting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1522" y="3679540"/>
            <a:ext cx="673762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Multi-bank CSV support</a:t>
            </a: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endParaRPr lang="en-US" sz="20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342900" indent="-342900">
              <a:lnSpc>
                <a:spcPts val="1500"/>
              </a:lnSpc>
              <a:buSzPct val="100000"/>
              <a:buFontTx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intelligent budget management</a:t>
            </a:r>
            <a:endParaRPr lang="en-US" sz="2000" dirty="0"/>
          </a:p>
          <a:p>
            <a:pPr marL="342900" indent="-342900" algn="l">
              <a:lnSpc>
                <a:spcPts val="15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68548" y="4534970"/>
            <a:ext cx="2532251" cy="22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analytics dashboard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548" y="1403748"/>
            <a:ext cx="6825852" cy="6825852"/>
          </a:xfrm>
          <a:prstGeom prst="rect">
            <a:avLst/>
          </a:prstGeom>
        </p:spPr>
      </p:pic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E141D097-D352-FF79-6032-418D6DFFA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37" y="5462652"/>
            <a:ext cx="1542564" cy="1542564"/>
          </a:xfrm>
          <a:prstGeom prst="rect">
            <a:avLst/>
          </a:prstGeom>
        </p:spPr>
      </p:pic>
      <p:sp>
        <p:nvSpPr>
          <p:cNvPr id="25" name="Text 18">
            <a:extLst>
              <a:ext uri="{FF2B5EF4-FFF2-40B4-BE49-F238E27FC236}">
                <a16:creationId xmlns:a16="http://schemas.microsoft.com/office/drawing/2014/main" id="{884BF0CF-E341-E75E-1874-B1ADF854631C}"/>
              </a:ext>
            </a:extLst>
          </p:cNvPr>
          <p:cNvSpPr/>
          <p:nvPr/>
        </p:nvSpPr>
        <p:spPr>
          <a:xfrm>
            <a:off x="5742465" y="6145351"/>
            <a:ext cx="13949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30</a:t>
            </a:r>
            <a:endParaRPr lang="en-US" sz="2200" dirty="0"/>
          </a:p>
        </p:txBody>
      </p:sp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0AB7AA6A-E2D7-B2BB-D1CB-CBC58EF10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914" y="5471934"/>
            <a:ext cx="1542564" cy="1542564"/>
          </a:xfrm>
          <a:prstGeom prst="rect">
            <a:avLst/>
          </a:prstGeom>
        </p:spPr>
      </p:pic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9247B212-6173-38A0-660A-2352E420B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696" y="5551234"/>
            <a:ext cx="1542564" cy="1542564"/>
          </a:xfrm>
          <a:prstGeom prst="rect">
            <a:avLst/>
          </a:prstGeom>
        </p:spPr>
      </p:pic>
      <p:sp>
        <p:nvSpPr>
          <p:cNvPr id="28" name="Text 15">
            <a:extLst>
              <a:ext uri="{FF2B5EF4-FFF2-40B4-BE49-F238E27FC236}">
                <a16:creationId xmlns:a16="http://schemas.microsoft.com/office/drawing/2014/main" id="{39903729-1431-ABC8-87CD-0E4251DC42AF}"/>
              </a:ext>
            </a:extLst>
          </p:cNvPr>
          <p:cNvSpPr/>
          <p:nvPr/>
        </p:nvSpPr>
        <p:spPr>
          <a:xfrm>
            <a:off x="3576247" y="6221233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73%</a:t>
            </a:r>
            <a:endParaRPr lang="en-US" sz="22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1C880CEE-7B9F-DA66-B023-07C0E4349BB3}"/>
              </a:ext>
            </a:extLst>
          </p:cNvPr>
          <p:cNvSpPr/>
          <p:nvPr/>
        </p:nvSpPr>
        <p:spPr>
          <a:xfrm>
            <a:off x="1219324" y="6322516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85%</a:t>
            </a:r>
            <a:endParaRPr lang="en-US" sz="2200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7D8074FB-A4C4-2219-66AF-0F2F6002B4D0}"/>
              </a:ext>
            </a:extLst>
          </p:cNvPr>
          <p:cNvSpPr/>
          <p:nvPr/>
        </p:nvSpPr>
        <p:spPr>
          <a:xfrm>
            <a:off x="1196702" y="72760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Prediction Accuracy</a:t>
            </a:r>
            <a:endParaRPr lang="en-US" sz="1100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FA6B7D9B-1E43-F1E9-72AA-2C51F7015BD5}"/>
              </a:ext>
            </a:extLst>
          </p:cNvPr>
          <p:cNvSpPr/>
          <p:nvPr/>
        </p:nvSpPr>
        <p:spPr>
          <a:xfrm>
            <a:off x="3585920" y="724942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Confidence Level</a:t>
            </a:r>
            <a:endParaRPr lang="en-US" sz="1100" dirty="0"/>
          </a:p>
        </p:txBody>
      </p:sp>
      <p:sp>
        <p:nvSpPr>
          <p:cNvPr id="32" name="Text 19">
            <a:extLst>
              <a:ext uri="{FF2B5EF4-FFF2-40B4-BE49-F238E27FC236}">
                <a16:creationId xmlns:a16="http://schemas.microsoft.com/office/drawing/2014/main" id="{6F79FB6F-D0AC-DD62-A714-7482082CB4A9}"/>
              </a:ext>
            </a:extLst>
          </p:cNvPr>
          <p:cNvSpPr/>
          <p:nvPr/>
        </p:nvSpPr>
        <p:spPr>
          <a:xfrm>
            <a:off x="5849365" y="727600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Forecast Days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758309"/>
            <a:ext cx="5588079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Technical Architecture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3874" y="1746052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on modern, scalable architecture patterns for enterprise-grade performance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4" y="2328029"/>
            <a:ext cx="640675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8029" y="254150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Presentation Layer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088029" y="3003233"/>
            <a:ext cx="679489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HTML5, CSS3, JavaScript - Responsive web interface with interactive charts and real-time updates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53" y="4113609"/>
            <a:ext cx="640675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08307" y="4327088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Application Layer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408307" y="4788813"/>
            <a:ext cx="6474619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Flask, SQLAlchemy, Jinja2 - RESTful API design with MVC architecture for business logic processing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50" y="5899190"/>
            <a:ext cx="640675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28704" y="611266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Layer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728704" y="6574393"/>
            <a:ext cx="6154222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SQLite (Dev), PostgreSQL (Prod) - Optimized database with indexing and relationship management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6618"/>
            <a:ext cx="6161365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Modern Technology Stack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043" y="1622346"/>
            <a:ext cx="1318831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Leveraging cutting-edge technologies for optimal performance and scalability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3" y="2183606"/>
            <a:ext cx="618053" cy="6180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1043" y="305919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3.11 &amp; Flask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1043" y="3504605"/>
            <a:ext cx="646533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 API development with modern Python frameworks for robust server-side processing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907" y="2183606"/>
            <a:ext cx="618053" cy="6180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907" y="3059192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TensorFlow &amp; LSTM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3907" y="3504605"/>
            <a:ext cx="646545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machine learning models for accurate financial predictions and pattern recognition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43" y="4575691"/>
            <a:ext cx="618053" cy="6180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1043" y="5451277"/>
            <a:ext cx="327410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PostgreSQL &amp; SQLAlchemy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21043" y="5896689"/>
            <a:ext cx="6465332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Enterprise-grade database management with ORM for efficient data operations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907" y="4575691"/>
            <a:ext cx="618053" cy="6180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907" y="5451277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JavaScript &amp; Chart.js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3907" y="5896689"/>
            <a:ext cx="6465451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frontend with dynamic visualizations and responsive user experience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721043" y="6787515"/>
            <a:ext cx="13188315" cy="875348"/>
          </a:xfrm>
          <a:prstGeom prst="roundRect">
            <a:avLst>
              <a:gd name="adj" fmla="val 9886"/>
            </a:avLst>
          </a:prstGeom>
          <a:solidFill>
            <a:srgbClr val="C3BCF6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21" y="7093268"/>
            <a:ext cx="257532" cy="20597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90531" y="7044928"/>
            <a:ext cx="1231284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15+ technologies, 5000+ lines of code, 2 months of intensive development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8" y="779638"/>
            <a:ext cx="7314107" cy="1206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</a:rPr>
              <a:t>BudgetWise - Application Flow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59972" y="779638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199126" y="2062877"/>
            <a:ext cx="481095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7818" y="1489753"/>
            <a:ext cx="6245594" cy="624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E6300A-9915-D40F-F927-BF934856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12" y="1699617"/>
            <a:ext cx="7489860" cy="551486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767DA92-CBB0-5ACA-85CD-793504F85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69" y="2335863"/>
            <a:ext cx="589135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User signs up / logs 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Adds income &amp; expenses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Data stored &amp; processed in 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AI predicts expenses &amp; suggests budget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Dashboard shows insights &amp; notifications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BD2702-1718-C4D0-73BB-B11A4B38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10" y="606175"/>
            <a:ext cx="6279166" cy="7438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C832C3-23A1-F628-3CFC-C31EA5698E20}"/>
              </a:ext>
            </a:extLst>
          </p:cNvPr>
          <p:cNvSpPr txBox="1"/>
          <p:nvPr/>
        </p:nvSpPr>
        <p:spPr>
          <a:xfrm>
            <a:off x="1160981" y="1022547"/>
            <a:ext cx="73152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5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Outfit Extra Bold" panose="020B0604020202020204" charset="0"/>
                <a:ea typeface="Arimo" panose="020B0604020202020204" charset="0"/>
                <a:cs typeface="Arimo" panose="020B0604020202020204" charset="0"/>
              </a:rPr>
              <a:t>Authentication Flow</a:t>
            </a:r>
            <a:endParaRPr kumimoji="0" lang="en-US" altLang="en-US" sz="35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Outfit Extra Bold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C6A85B-776F-B37B-542C-BDF8A98C2AA2}"/>
              </a:ext>
            </a:extLst>
          </p:cNvPr>
          <p:cNvSpPr txBox="1"/>
          <p:nvPr/>
        </p:nvSpPr>
        <p:spPr>
          <a:xfrm>
            <a:off x="1397286" y="2775578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opens the app and navigates to login/signup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Enters credentials (email &amp; password)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verifies credentials with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success, user session/token is generated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redirected to the main dashboard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03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34E8B6-3B84-784E-4A4F-DACAAA37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128" y="1150705"/>
            <a:ext cx="7161580" cy="666792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80685F8-2491-FD3D-8682-C25E6FC3C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91" y="1890409"/>
            <a:ext cx="5816016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User uploads CSV → saved to /uploads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Detect encoding and read CSV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Clean column names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Parse each row: date, amount, description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Auto-categorize transactions (Food, Transport,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Shopping, Healthcare, Utilities, Others)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Determine type: Income / Expense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Check duplicates → insert new rows to database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Delete temp 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Show total processed (imported vs skipped)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6F2A4-60CA-B13A-86A4-B540DFA46B8B}"/>
              </a:ext>
            </a:extLst>
          </p:cNvPr>
          <p:cNvSpPr txBox="1"/>
          <p:nvPr/>
        </p:nvSpPr>
        <p:spPr>
          <a:xfrm>
            <a:off x="719191" y="195476"/>
            <a:ext cx="73152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500" dirty="0">
                <a:solidFill>
                  <a:schemeClr val="accent1">
                    <a:lumMod val="75000"/>
                  </a:schemeClr>
                </a:solidFill>
                <a:latin typeface="Outfit Extra Bold" panose="020B0604020202020204" charset="0"/>
              </a:rPr>
              <a:t>CSV Upload &amp; Processing Workflow</a:t>
            </a:r>
          </a:p>
        </p:txBody>
      </p:sp>
    </p:spTree>
    <p:extLst>
      <p:ext uri="{BB962C8B-B14F-4D97-AF65-F5344CB8AC3E}">
        <p14:creationId xmlns:p14="http://schemas.microsoft.com/office/powerpoint/2010/main" val="289649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693</Words>
  <Application>Microsoft Office PowerPoint</Application>
  <PresentationFormat>Custom</PresentationFormat>
  <Paragraphs>148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Outfit Extra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YAMINI MAHI SINDHU MYPALA</cp:lastModifiedBy>
  <cp:revision>2</cp:revision>
  <dcterms:created xsi:type="dcterms:W3CDTF">2025-10-07T14:31:15Z</dcterms:created>
  <dcterms:modified xsi:type="dcterms:W3CDTF">2025-10-08T14:10:11Z</dcterms:modified>
</cp:coreProperties>
</file>